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9"/>
  </p:notesMasterIdLst>
  <p:sldIdLst>
    <p:sldId id="256" r:id="rId2"/>
    <p:sldId id="257" r:id="rId3"/>
    <p:sldId id="270" r:id="rId4"/>
    <p:sldId id="258" r:id="rId5"/>
    <p:sldId id="259" r:id="rId6"/>
    <p:sldId id="260" r:id="rId7"/>
    <p:sldId id="271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E4B5A6-2A5F-4545-A361-BEC1D3D29FC2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DAAA1F-262A-4D28-9FCC-6F6448C3A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396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Cleveland Construction Safety Initiative 2013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845C4-7269-49F6-9C2C-8D827FCBFEDA}" type="datetime1">
              <a:rPr lang="en-US" smtClean="0"/>
              <a:t>2/7/2013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2589A7A-D291-4B1D-A2E3-5F455A997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6F880-AE7F-447D-89AB-3E318C9839E9}" type="datetime1">
              <a:rPr lang="en-US" smtClean="0"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9A7A-D291-4B1D-A2E3-5F455A997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098D0-E0C9-4752-9711-BE1BA66064FF}" type="datetime1">
              <a:rPr lang="en-US" smtClean="0"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9A7A-D291-4B1D-A2E3-5F455A997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EB632-38B6-4838-968E-41ED8222A393}" type="datetime1">
              <a:rPr lang="en-US" smtClean="0"/>
              <a:t>2/7/2013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2589A7A-D291-4B1D-A2E3-5F455A997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0F819-5C9C-4DD2-94F4-EB7C178DF58F}" type="datetime1">
              <a:rPr lang="en-US" smtClean="0"/>
              <a:t>2/7/2013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9A7A-D291-4B1D-A2E3-5F455A997B7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CBF6-5732-4690-8268-A70BF2C1D7D9}" type="datetime1">
              <a:rPr lang="en-US" smtClean="0"/>
              <a:t>2/7/2013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9A7A-D291-4B1D-A2E3-5F455A997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9686-04C5-4AF9-BA9E-4AB9874B1F84}" type="datetime1">
              <a:rPr lang="en-US" smtClean="0"/>
              <a:t>2/7/2013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2589A7A-D291-4B1D-A2E3-5F455A997B7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65911-802A-451C-96FF-1FB1CF3A609D}" type="datetime1">
              <a:rPr lang="en-US" smtClean="0"/>
              <a:t>2/7/2013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9A7A-D291-4B1D-A2E3-5F455A997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2AD6-8490-4500-9428-062D3AAEE796}" type="datetime1">
              <a:rPr lang="en-US" smtClean="0"/>
              <a:t>2/7/2013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9A7A-D291-4B1D-A2E3-5F455A997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29B9-F576-4151-9E6E-D38AF0B2FA2A}" type="datetime1">
              <a:rPr lang="en-US" smtClean="0"/>
              <a:t>2/7/2013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9A7A-D291-4B1D-A2E3-5F455A997B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C7611-7244-4FAA-A3CD-960F760CD0AB}" type="datetime1">
              <a:rPr lang="en-US" smtClean="0"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9A7A-D291-4B1D-A2E3-5F455A997B7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7661396-4EE0-41A8-8E67-52A20F0A67DC}" type="datetime1">
              <a:rPr lang="en-US" smtClean="0"/>
              <a:t>2/7/2013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2589A7A-D291-4B1D-A2E3-5F455A997B7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261151" y="6324600"/>
            <a:ext cx="45512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Cleveland Construction Safety Initiative 2013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533400"/>
            <a:ext cx="8686800" cy="4495800"/>
          </a:xfrm>
        </p:spPr>
        <p:txBody>
          <a:bodyPr>
            <a:noAutofit/>
          </a:bodyPr>
          <a:lstStyle/>
          <a:p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Site Specific Safety Plan (3SP)</a:t>
            </a:r>
            <a:endParaRPr lang="en-US" sz="9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5791200"/>
            <a:ext cx="8458200" cy="914400"/>
          </a:xfrm>
        </p:spPr>
        <p:txBody>
          <a:bodyPr>
            <a:normAutofit/>
          </a:bodyPr>
          <a:lstStyle/>
          <a:p>
            <a:r>
              <a:rPr lang="en-US" sz="1800" b="1" dirty="0" smtClean="0"/>
              <a:t>Cleveland Construction Safety Initiative 2013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312849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Section 8  competent/qualified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OSHA defines a 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competent person </a:t>
            </a:r>
            <a:r>
              <a:rPr lang="en-US" dirty="0" smtClean="0"/>
              <a:t>as one who is capable of identifying existing and predictable hazards in the workplace which are hazardous to employees and who has authorization to take prompt corrective measures to eliminate them.</a:t>
            </a:r>
          </a:p>
          <a:p>
            <a:r>
              <a:rPr lang="en-US" dirty="0" smtClean="0"/>
              <a:t>OSHA defines a 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qualified person </a:t>
            </a:r>
            <a:r>
              <a:rPr lang="en-US" dirty="0" smtClean="0"/>
              <a:t>as one who by possession of a recognized degree, certificate or professional standing, or who by extensive knowledge, training and experience, has successfully demonstrated his/her ability to solve or resolve problems related to the work or project.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9A7A-D291-4B1D-A2E3-5F455A997B7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954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9  job hazard analysis (</a:t>
            </a:r>
            <a:r>
              <a:rPr lang="en-US" dirty="0" err="1" smtClean="0"/>
              <a:t>Jha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 </a:t>
            </a:r>
            <a:r>
              <a:rPr lang="en-US" dirty="0"/>
              <a:t>prior to </a:t>
            </a:r>
            <a:r>
              <a:rPr lang="en-US" dirty="0" smtClean="0"/>
              <a:t>the project </a:t>
            </a:r>
            <a:r>
              <a:rPr lang="en-US" dirty="0"/>
              <a:t>for major activities</a:t>
            </a:r>
          </a:p>
          <a:p>
            <a:r>
              <a:rPr lang="en-US" dirty="0" smtClean="0"/>
              <a:t>Review </a:t>
            </a:r>
            <a:r>
              <a:rPr lang="en-US" dirty="0"/>
              <a:t>with crew and implement hazard controls</a:t>
            </a:r>
          </a:p>
          <a:p>
            <a:r>
              <a:rPr lang="en-US" dirty="0" smtClean="0"/>
              <a:t>Living </a:t>
            </a:r>
            <a:r>
              <a:rPr lang="en-US" dirty="0"/>
              <a:t>and Breathing document at the work area</a:t>
            </a:r>
          </a:p>
          <a:p>
            <a:r>
              <a:rPr lang="en-US" dirty="0" smtClean="0"/>
              <a:t>It’s </a:t>
            </a:r>
            <a:r>
              <a:rPr lang="en-US" dirty="0"/>
              <a:t>all about the “Attitude”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9A7A-D291-4B1D-A2E3-5F455A997B7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130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Section 10  specific safety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</a:t>
            </a:r>
            <a:r>
              <a:rPr lang="en-US" dirty="0"/>
              <a:t>specific activities and special procedures</a:t>
            </a:r>
          </a:p>
          <a:p>
            <a:r>
              <a:rPr lang="en-US" dirty="0" smtClean="0"/>
              <a:t>Unique </a:t>
            </a:r>
            <a:r>
              <a:rPr lang="en-US" dirty="0"/>
              <a:t>hazards to your work</a:t>
            </a:r>
          </a:p>
          <a:p>
            <a:r>
              <a:rPr lang="en-US" dirty="0" smtClean="0"/>
              <a:t>Specific </a:t>
            </a:r>
            <a:r>
              <a:rPr lang="en-US" dirty="0"/>
              <a:t>company policies</a:t>
            </a:r>
          </a:p>
          <a:p>
            <a:r>
              <a:rPr lang="en-US" dirty="0" smtClean="0"/>
              <a:t>How </a:t>
            </a:r>
            <a:r>
              <a:rPr lang="en-US" dirty="0"/>
              <a:t>will you adapt to the Owner/Client’s requirements?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9A7A-D291-4B1D-A2E3-5F455A997B7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697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Section 11 hazardous material communication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purpose for having an MSDS on the job site is to assist workers to take necessary precautions or actions when working with hazardous substances</a:t>
            </a:r>
          </a:p>
          <a:p>
            <a:r>
              <a:rPr lang="en-US" dirty="0" smtClean="0"/>
              <a:t>If your MSDSs are not immediately accessible, they are of no use</a:t>
            </a:r>
          </a:p>
          <a:p>
            <a:r>
              <a:rPr lang="en-US" dirty="0" smtClean="0"/>
              <a:t>Provide all MSDSs used on only this project, provide a table of contents and number the pages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9A7A-D291-4B1D-A2E3-5F455A997B7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316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Section 12  recurring safety requirements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Weekly Tool Box Training</a:t>
            </a:r>
          </a:p>
          <a:p>
            <a:r>
              <a:rPr lang="en-US" dirty="0" smtClean="0"/>
              <a:t>Incident reporting and investigation</a:t>
            </a:r>
          </a:p>
          <a:p>
            <a:pPr lvl="1"/>
            <a:r>
              <a:rPr lang="en-US" dirty="0" smtClean="0"/>
              <a:t>First-Aid </a:t>
            </a:r>
            <a:r>
              <a:rPr lang="en-US" dirty="0"/>
              <a:t>injuries (the ‘Boo Boos’)</a:t>
            </a:r>
          </a:p>
          <a:p>
            <a:pPr lvl="1"/>
            <a:r>
              <a:rPr lang="en-US" dirty="0" smtClean="0"/>
              <a:t>Near-Hits</a:t>
            </a:r>
            <a:endParaRPr lang="en-US" dirty="0"/>
          </a:p>
          <a:p>
            <a:pPr lvl="1"/>
            <a:r>
              <a:rPr lang="en-US" dirty="0" smtClean="0"/>
              <a:t>Hazards </a:t>
            </a:r>
            <a:r>
              <a:rPr lang="en-US" dirty="0"/>
              <a:t>Recognition (Incentive?)</a:t>
            </a:r>
          </a:p>
          <a:p>
            <a:pPr lvl="1"/>
            <a:r>
              <a:rPr lang="en-US" dirty="0" smtClean="0"/>
              <a:t>Random </a:t>
            </a:r>
            <a:r>
              <a:rPr lang="en-US" dirty="0"/>
              <a:t>safety talks, Safety </a:t>
            </a:r>
            <a:r>
              <a:rPr lang="en-US" dirty="0" smtClean="0"/>
              <a:t>suggestions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9A7A-D291-4B1D-A2E3-5F455A997B7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45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12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Daily </a:t>
            </a:r>
            <a:r>
              <a:rPr lang="en-US" dirty="0" smtClean="0"/>
              <a:t>STA/JSA</a:t>
            </a:r>
            <a:endParaRPr lang="en-US" dirty="0"/>
          </a:p>
          <a:p>
            <a:pPr lvl="1"/>
            <a:r>
              <a:rPr lang="en-US" dirty="0" smtClean="0"/>
              <a:t>What </a:t>
            </a:r>
            <a:r>
              <a:rPr lang="en-US" dirty="0"/>
              <a:t>is the difference?</a:t>
            </a:r>
          </a:p>
          <a:p>
            <a:pPr lvl="1"/>
            <a:r>
              <a:rPr lang="en-US" dirty="0"/>
              <a:t>Different Acronyms</a:t>
            </a:r>
          </a:p>
          <a:p>
            <a:pPr lvl="2"/>
            <a:r>
              <a:rPr lang="en-US" dirty="0"/>
              <a:t>STA, DTP, SA, JSA, Moring Briefing, Daily Huddle, </a:t>
            </a:r>
          </a:p>
          <a:p>
            <a:pPr lvl="1"/>
            <a:r>
              <a:rPr lang="en-US" dirty="0"/>
              <a:t>Who needs them?</a:t>
            </a:r>
          </a:p>
          <a:p>
            <a:pPr lvl="1"/>
            <a:r>
              <a:rPr lang="en-US" dirty="0"/>
              <a:t>Who participates?</a:t>
            </a:r>
          </a:p>
          <a:p>
            <a:pPr lvl="1"/>
            <a:r>
              <a:rPr lang="en-US" dirty="0"/>
              <a:t>What is the Basis?</a:t>
            </a:r>
          </a:p>
          <a:p>
            <a:pPr lvl="1"/>
            <a:r>
              <a:rPr lang="en-US" dirty="0"/>
              <a:t>Hopeful outcome?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9A7A-D291-4B1D-A2E3-5F455A997B7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3928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12 (continued..)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Equipment and pre-use checklists</a:t>
            </a:r>
          </a:p>
          <a:p>
            <a:pPr lvl="1"/>
            <a:r>
              <a:rPr lang="en-US" dirty="0" smtClean="0"/>
              <a:t>Operator </a:t>
            </a:r>
            <a:r>
              <a:rPr lang="en-US" dirty="0"/>
              <a:t>familiar with components?</a:t>
            </a:r>
          </a:p>
          <a:p>
            <a:pPr lvl="1"/>
            <a:r>
              <a:rPr lang="en-US" dirty="0" smtClean="0"/>
              <a:t>Manuals </a:t>
            </a:r>
            <a:r>
              <a:rPr lang="en-US" dirty="0"/>
              <a:t>in the </a:t>
            </a:r>
            <a:r>
              <a:rPr lang="en-US" dirty="0" smtClean="0"/>
              <a:t>machine</a:t>
            </a:r>
          </a:p>
          <a:p>
            <a:pPr lvl="1"/>
            <a:r>
              <a:rPr lang="en-US" dirty="0" smtClean="0"/>
              <a:t>Are annual and frequent inspections completed and documented by a qualified mechanic</a:t>
            </a:r>
          </a:p>
          <a:p>
            <a:pPr lvl="1"/>
            <a:r>
              <a:rPr lang="en-US" dirty="0" smtClean="0"/>
              <a:t>Is a pre-use inspection completed prior to each use</a:t>
            </a:r>
          </a:p>
          <a:p>
            <a:r>
              <a:rPr lang="en-US" dirty="0" smtClean="0"/>
              <a:t>Provide inspection checklists for any high risk activity (scaffold, trenching, confined space..)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9A7A-D291-4B1D-A2E3-5F455A997B7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739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an electronic copy of a 3SP template and associated checklist, please refer to the CEA website or provide your business card/email address to one of the 3SP facilitators after this briefing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6600" dirty="0" smtClean="0"/>
              <a:t>QUESTIONS??</a:t>
            </a:r>
            <a:endParaRPr lang="en-US" sz="6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9A7A-D291-4B1D-A2E3-5F455A997B7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222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Introductions </a:t>
            </a:r>
          </a:p>
          <a:p>
            <a:r>
              <a:rPr lang="en-US" dirty="0" smtClean="0"/>
              <a:t>Purpose of a 3SP </a:t>
            </a:r>
          </a:p>
          <a:p>
            <a:r>
              <a:rPr lang="en-US" dirty="0" smtClean="0"/>
              <a:t>Overview of Sections of a 3SP</a:t>
            </a:r>
          </a:p>
          <a:p>
            <a:pPr lvl="1"/>
            <a:r>
              <a:rPr lang="en-US" dirty="0" smtClean="0"/>
              <a:t>Pat McMillen – Gilbane Building Company</a:t>
            </a:r>
          </a:p>
          <a:p>
            <a:pPr lvl="1"/>
            <a:r>
              <a:rPr lang="en-US" dirty="0" smtClean="0"/>
              <a:t>Dave Valentine – </a:t>
            </a:r>
            <a:r>
              <a:rPr lang="en-US" dirty="0" err="1" smtClean="0"/>
              <a:t>Panzica</a:t>
            </a:r>
            <a:r>
              <a:rPr lang="en-US" dirty="0" smtClean="0"/>
              <a:t> Construction</a:t>
            </a:r>
          </a:p>
          <a:p>
            <a:pPr lvl="1"/>
            <a:r>
              <a:rPr lang="en-US" dirty="0" smtClean="0"/>
              <a:t>Ryan Nicholson – </a:t>
            </a:r>
            <a:r>
              <a:rPr lang="en-US" sz="2800" dirty="0"/>
              <a:t>The </a:t>
            </a:r>
            <a:r>
              <a:rPr lang="en-US" sz="2800" dirty="0" err="1"/>
              <a:t>Ruhlin</a:t>
            </a:r>
            <a:r>
              <a:rPr lang="en-US" sz="2800" dirty="0"/>
              <a:t> </a:t>
            </a:r>
            <a:r>
              <a:rPr lang="en-US" sz="2800" dirty="0" smtClean="0"/>
              <a:t>Company</a:t>
            </a:r>
          </a:p>
          <a:p>
            <a:pPr lvl="1"/>
            <a:r>
              <a:rPr lang="en-US" dirty="0" smtClean="0"/>
              <a:t>Tom </a:t>
            </a:r>
            <a:r>
              <a:rPr lang="en-US" dirty="0"/>
              <a:t>Lippert – The Albert M. Higley Company</a:t>
            </a:r>
          </a:p>
          <a:p>
            <a:pPr lvl="1"/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9A7A-D291-4B1D-A2E3-5F455A997B7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442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Section 1  Executive safety commitment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Senior executive signs</a:t>
            </a:r>
          </a:p>
          <a:p>
            <a:r>
              <a:rPr lang="en-US" dirty="0" smtClean="0"/>
              <a:t>Superintendent/Foreman signs</a:t>
            </a:r>
          </a:p>
          <a:p>
            <a:r>
              <a:rPr lang="en-US" dirty="0" smtClean="0"/>
              <a:t>Onsite Safety Professional signs</a:t>
            </a:r>
          </a:p>
          <a:p>
            <a:pPr marL="0" indent="0">
              <a:buNone/>
            </a:pPr>
            <a:endParaRPr lang="en-US" dirty="0" smtClean="0"/>
          </a:p>
          <a:p>
            <a:pPr lvl="0"/>
            <a:r>
              <a:rPr lang="en-US" dirty="0" smtClean="0"/>
              <a:t>Sets </a:t>
            </a:r>
            <a:r>
              <a:rPr lang="en-US" dirty="0"/>
              <a:t>the tone</a:t>
            </a:r>
          </a:p>
          <a:p>
            <a:pPr lvl="0"/>
            <a:r>
              <a:rPr lang="en-US" dirty="0"/>
              <a:t>Everyone </a:t>
            </a:r>
            <a:r>
              <a:rPr lang="en-US" dirty="0" smtClean="0"/>
              <a:t>hears </a:t>
            </a:r>
            <a:r>
              <a:rPr lang="en-US" dirty="0"/>
              <a:t>what the owner has to say regarding safety</a:t>
            </a:r>
          </a:p>
          <a:p>
            <a:pPr lvl="0"/>
            <a:r>
              <a:rPr lang="en-US" dirty="0"/>
              <a:t>Sets the Attitude </a:t>
            </a:r>
          </a:p>
          <a:p>
            <a:pPr lvl="0"/>
            <a:r>
              <a:rPr lang="en-US" dirty="0"/>
              <a:t>Sets the </a:t>
            </a:r>
            <a:r>
              <a:rPr lang="en-US" dirty="0" smtClean="0"/>
              <a:t>Expectations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9A7A-D291-4B1D-A2E3-5F455A997B7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437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Section 2  on-site safety coordinator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This person has specific safety oversight responsibilities</a:t>
            </a:r>
          </a:p>
          <a:p>
            <a:r>
              <a:rPr lang="en-US" dirty="0" smtClean="0"/>
              <a:t>May be the superintendent or foreman but with the understanding that at least 10% of the time, safety will occupy their duties; depending on risk level of work</a:t>
            </a:r>
          </a:p>
          <a:p>
            <a:r>
              <a:rPr lang="en-US" dirty="0" smtClean="0"/>
              <a:t>The on-site safety coordinator must have an OSHA 30 certification within the past 5 years and a first aid/CPR certification within the past 2 years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9A7A-D291-4B1D-A2E3-5F455A997B7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386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3  scope of work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Detail your own scope of work</a:t>
            </a:r>
          </a:p>
          <a:p>
            <a:r>
              <a:rPr lang="en-US" dirty="0" smtClean="0"/>
              <a:t>Detail what work will be subcontracted all the way down (3</a:t>
            </a:r>
            <a:r>
              <a:rPr lang="en-US" baseline="30000" dirty="0" smtClean="0"/>
              <a:t>rd</a:t>
            </a:r>
            <a:r>
              <a:rPr lang="en-US" dirty="0" smtClean="0"/>
              <a:t> or 4</a:t>
            </a:r>
            <a:r>
              <a:rPr lang="en-US" baseline="30000" dirty="0" smtClean="0"/>
              <a:t>th</a:t>
            </a:r>
            <a:r>
              <a:rPr lang="en-US" dirty="0" smtClean="0"/>
              <a:t> tier subcontractors)</a:t>
            </a:r>
          </a:p>
          <a:p>
            <a:r>
              <a:rPr lang="en-US" dirty="0" smtClean="0"/>
              <a:t>Commit to flow down and enforce all safety requirements to all levels of subcontractors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9A7A-D291-4B1D-A2E3-5F455A997B7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518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4  Safety Orientation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Data indicates that many employees are injured on “new” jobs    </a:t>
            </a:r>
          </a:p>
          <a:p>
            <a:pPr lvl="0"/>
            <a:r>
              <a:rPr lang="en-US" dirty="0"/>
              <a:t>The message is consistent</a:t>
            </a:r>
          </a:p>
          <a:p>
            <a:pPr lvl="0"/>
            <a:r>
              <a:rPr lang="en-US" dirty="0" smtClean="0"/>
              <a:t>Employees </a:t>
            </a:r>
            <a:r>
              <a:rPr lang="en-US" dirty="0"/>
              <a:t>on site can not say “I did not know”</a:t>
            </a:r>
          </a:p>
          <a:p>
            <a:pPr lvl="0"/>
            <a:r>
              <a:rPr lang="en-US" dirty="0" smtClean="0"/>
              <a:t>Gives </a:t>
            </a:r>
            <a:r>
              <a:rPr lang="en-US" dirty="0"/>
              <a:t>Controlling Contractor the opportunity to check paperwork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9A7A-D291-4B1D-A2E3-5F455A997B7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349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5  emergency action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Presented </a:t>
            </a:r>
            <a:r>
              <a:rPr lang="en-US" dirty="0"/>
              <a:t>as part of the Site Orientation  </a:t>
            </a:r>
          </a:p>
          <a:p>
            <a:pPr lvl="0"/>
            <a:r>
              <a:rPr lang="en-US" dirty="0"/>
              <a:t>As the name indicates---What to do in case of an emergency on </a:t>
            </a:r>
            <a:r>
              <a:rPr lang="en-US" dirty="0" smtClean="0"/>
              <a:t>site</a:t>
            </a:r>
            <a:endParaRPr lang="en-US" dirty="0"/>
          </a:p>
          <a:p>
            <a:pPr lvl="0"/>
            <a:r>
              <a:rPr lang="en-US" dirty="0"/>
              <a:t>Developed by the Controlling Contractor, or Owner of building if in </a:t>
            </a:r>
            <a:r>
              <a:rPr lang="en-US" dirty="0" smtClean="0"/>
              <a:t>place</a:t>
            </a:r>
            <a:endParaRPr lang="en-US" dirty="0"/>
          </a:p>
          <a:p>
            <a:pPr lvl="0"/>
            <a:r>
              <a:rPr lang="en-US" dirty="0"/>
              <a:t>Work with local Fire and Police to develop </a:t>
            </a:r>
          </a:p>
          <a:p>
            <a:pPr lvl="0"/>
            <a:r>
              <a:rPr lang="en-US" dirty="0"/>
              <a:t>Where is your roll call location?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9A7A-D291-4B1D-A2E3-5F455A997B7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268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6  safety violation discipline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Intended to correct unsafe </a:t>
            </a:r>
            <a:r>
              <a:rPr lang="en-US" dirty="0" smtClean="0"/>
              <a:t>behavior</a:t>
            </a:r>
            <a:endParaRPr lang="en-US" dirty="0"/>
          </a:p>
          <a:p>
            <a:pPr lvl="0"/>
            <a:r>
              <a:rPr lang="en-US" dirty="0"/>
              <a:t>Helps Safety Person know what areas of program </a:t>
            </a:r>
            <a:r>
              <a:rPr lang="en-US" dirty="0" smtClean="0"/>
              <a:t>need reinforcing</a:t>
            </a:r>
            <a:r>
              <a:rPr lang="en-US" dirty="0"/>
              <a:t> </a:t>
            </a:r>
          </a:p>
          <a:p>
            <a:pPr lvl="0"/>
            <a:r>
              <a:rPr lang="en-US" dirty="0"/>
              <a:t>Demonstrates a commitment by the </a:t>
            </a:r>
            <a:r>
              <a:rPr lang="en-US" dirty="0" smtClean="0"/>
              <a:t>employer</a:t>
            </a:r>
            <a:r>
              <a:rPr lang="en-US" dirty="0"/>
              <a:t> </a:t>
            </a:r>
          </a:p>
          <a:p>
            <a:pPr lvl="0"/>
            <a:r>
              <a:rPr lang="en-US" dirty="0"/>
              <a:t>May help in an OSHA inspection, or accident investigation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9A7A-D291-4B1D-A2E3-5F455A997B7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29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Section 7  drug free workplace program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North East Ohio largely adopted the Construction Industry Substance Abuse Program (CISAP) </a:t>
            </a:r>
          </a:p>
          <a:p>
            <a:r>
              <a:rPr lang="en-US" dirty="0" smtClean="0"/>
              <a:t>This policy sets the standards for substance abuse rules, thresholds, and actions to take if violated</a:t>
            </a:r>
          </a:p>
          <a:p>
            <a:r>
              <a:rPr lang="en-US" dirty="0" smtClean="0"/>
              <a:t>If your policy is more restrictive, ok</a:t>
            </a:r>
          </a:p>
          <a:p>
            <a:r>
              <a:rPr lang="en-US" dirty="0" smtClean="0"/>
              <a:t>If not, on jobs where CISAP is adopted by the CM, your employees will need to be tested to these standards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9A7A-D291-4B1D-A2E3-5F455A997B7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0729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159</TotalTime>
  <Words>732</Words>
  <Application>Microsoft Office PowerPoint</Application>
  <PresentationFormat>On-screen Show (4:3)</PresentationFormat>
  <Paragraphs>108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Trek</vt:lpstr>
      <vt:lpstr>Site Specific Safety Plan (3SP)</vt:lpstr>
      <vt:lpstr>agenda</vt:lpstr>
      <vt:lpstr>Section 1  Executive safety commitment</vt:lpstr>
      <vt:lpstr>Section 2  on-site safety coordinator</vt:lpstr>
      <vt:lpstr>Section 3  scope of work </vt:lpstr>
      <vt:lpstr>Section 4  Safety Orientation  </vt:lpstr>
      <vt:lpstr>Section 5  emergency action plan</vt:lpstr>
      <vt:lpstr>Section 6  safety violation discipline</vt:lpstr>
      <vt:lpstr>Section 7  drug free workplace program </vt:lpstr>
      <vt:lpstr>Section 8  competent/qualified people</vt:lpstr>
      <vt:lpstr>Section 9  job hazard analysis (Jha)</vt:lpstr>
      <vt:lpstr>Section 10  specific safety protocols</vt:lpstr>
      <vt:lpstr>Section 11 hazardous material communication</vt:lpstr>
      <vt:lpstr>Section 12  recurring safety requirements</vt:lpstr>
      <vt:lpstr>Section 12 (continued)</vt:lpstr>
      <vt:lpstr>Section 12 (continued..)</vt:lpstr>
      <vt:lpstr>Summary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Site Specific Safety Plan (3SP)</dc:title>
  <dc:creator>tlippert</dc:creator>
  <cp:lastModifiedBy>tlippert</cp:lastModifiedBy>
  <cp:revision>9</cp:revision>
  <dcterms:created xsi:type="dcterms:W3CDTF">2013-02-07T16:21:26Z</dcterms:created>
  <dcterms:modified xsi:type="dcterms:W3CDTF">2013-02-07T19:00:55Z</dcterms:modified>
</cp:coreProperties>
</file>